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6"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858B"/>
    <a:srgbClr val="81EDED"/>
    <a:srgbClr val="9BE0E9"/>
    <a:srgbClr val="083029"/>
    <a:srgbClr val="39E7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A8D24-F8CD-4142-9194-6A4EB0A864AE}"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EB42F-CCC6-4079-8DFD-2CB5490736D9}" type="slidenum">
              <a:rPr lang="en-US" smtClean="0"/>
              <a:t>‹#›</a:t>
            </a:fld>
            <a:endParaRPr lang="en-US"/>
          </a:p>
        </p:txBody>
      </p:sp>
    </p:spTree>
    <p:extLst>
      <p:ext uri="{BB962C8B-B14F-4D97-AF65-F5344CB8AC3E}">
        <p14:creationId xmlns:p14="http://schemas.microsoft.com/office/powerpoint/2010/main" val="3334052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BEB42F-CCC6-4079-8DFD-2CB5490736D9}" type="slidenum">
              <a:rPr lang="en-US" smtClean="0"/>
              <a:t>1</a:t>
            </a:fld>
            <a:endParaRPr lang="en-US"/>
          </a:p>
        </p:txBody>
      </p:sp>
    </p:spTree>
    <p:extLst>
      <p:ext uri="{BB962C8B-B14F-4D97-AF65-F5344CB8AC3E}">
        <p14:creationId xmlns:p14="http://schemas.microsoft.com/office/powerpoint/2010/main" val="311522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BEB42F-CCC6-4079-8DFD-2CB5490736D9}" type="slidenum">
              <a:rPr lang="en-US" smtClean="0"/>
              <a:t>2</a:t>
            </a:fld>
            <a:endParaRPr lang="en-US"/>
          </a:p>
        </p:txBody>
      </p:sp>
    </p:spTree>
    <p:extLst>
      <p:ext uri="{BB962C8B-B14F-4D97-AF65-F5344CB8AC3E}">
        <p14:creationId xmlns:p14="http://schemas.microsoft.com/office/powerpoint/2010/main" val="368026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845A-7DC5-3895-FDDF-B1C8865C07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8EAB7A-F475-6E39-7DC8-C1ACA3A8F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C028B0-13A2-730A-42C1-EF83FD343300}"/>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287E59D2-E4BB-53E6-06A7-538BF065D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CF619-76ED-778A-4A33-DBB6D9E64521}"/>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41251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875C-1F83-B20D-4FCB-F3F0C6D141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9F3AE7-EB4B-F4E7-F46A-3066062A86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3A3E4-9114-4334-6467-0DABDD7AB097}"/>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F8A695E2-2B03-671C-EA7A-837EBBC02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02741-D6C8-0352-DA3A-E48C961198FA}"/>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76626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FD459A-D889-626E-1228-DE9CEA8E66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E9EA0-A563-C4D0-1A10-A497B52AC2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D1E8C-5F67-ABBF-8DB1-88B127462489}"/>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B0F201D7-AD69-F714-C7C5-2B7F22C39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3C96D-A98B-0BFD-BB25-72F560249186}"/>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257611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7A9A-C8FB-574A-E164-F1C85F23B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29F43-D768-CDAA-1725-5D3C1E61D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F1E19-4406-F138-F4A5-36B678283E6A}"/>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061DE4C0-491B-63D0-D65A-53BB1FB25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F351A-0A14-59CF-8464-BDBB2607C898}"/>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02604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5B0A-1ABC-7C03-573D-1F8EB3062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13973-8C73-E21D-A296-2DD072433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30ECC-314C-6114-5D98-199A0528A188}"/>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64B5EBBC-5B64-5610-6094-5D37C9B60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6A59A-2088-CCD8-3CAA-78C285A61FE2}"/>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088389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FCC3-4CED-9B21-C162-D081C2EAF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E3117-2BEC-46FB-8F84-5ACB7347B2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E677A0-2DCC-121A-CB95-DC3BF98A0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0C557-9F85-DC7F-7D47-561F09001226}"/>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6" name="Footer Placeholder 5">
            <a:extLst>
              <a:ext uri="{FF2B5EF4-FFF2-40B4-BE49-F238E27FC236}">
                <a16:creationId xmlns:a16="http://schemas.microsoft.com/office/drawing/2014/main" id="{253C0500-C16F-3C9A-424E-E24F7F354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1FCC6-3EA5-6D82-B02C-BCCDA0816891}"/>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5189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827F-1E92-B227-66D9-0F11DE3B07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62029-224A-2B87-9201-E1BD5AF3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3B73E3-2620-043C-AB79-522FAB0DE0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1F8DB8-7D8C-EE3D-B9EC-0BFE460F9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3A861-0806-90A3-6523-6F24D4520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DC35B5-EDC6-5C91-5909-7F559065AF75}"/>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8" name="Footer Placeholder 7">
            <a:extLst>
              <a:ext uri="{FF2B5EF4-FFF2-40B4-BE49-F238E27FC236}">
                <a16:creationId xmlns:a16="http://schemas.microsoft.com/office/drawing/2014/main" id="{28E0659E-AAB3-C934-F7A2-D0898E3B7D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3C41F-7A60-133E-12C0-98D1D5C6CFEF}"/>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960648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D9DE-F6CC-075E-C015-DC52737BFB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40A63F-1647-03B8-66EA-4565ABF1D6A5}"/>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4" name="Footer Placeholder 3">
            <a:extLst>
              <a:ext uri="{FF2B5EF4-FFF2-40B4-BE49-F238E27FC236}">
                <a16:creationId xmlns:a16="http://schemas.microsoft.com/office/drawing/2014/main" id="{02676BF8-C66B-9CBC-C1E7-1F6527C617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3EE116-062D-7546-8A5E-14069F861DC8}"/>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3898945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E9804-160F-8002-B1E9-CB56F2E88F8A}"/>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3" name="Footer Placeholder 2">
            <a:extLst>
              <a:ext uri="{FF2B5EF4-FFF2-40B4-BE49-F238E27FC236}">
                <a16:creationId xmlns:a16="http://schemas.microsoft.com/office/drawing/2014/main" id="{A13FB9CF-7F94-55A4-260B-6E4E0BE41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A09B66-3881-F17B-B1AF-CA62B76C6514}"/>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278533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1A96-4DF5-C8FC-8637-269658DDC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BCEA8-7CA1-E15D-BBDD-6D2565F3F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2451B8-0656-7226-9B13-AD8C91D4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BCE6D-B6C4-B413-DFA7-A648AE7B1BAD}"/>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6" name="Footer Placeholder 5">
            <a:extLst>
              <a:ext uri="{FF2B5EF4-FFF2-40B4-BE49-F238E27FC236}">
                <a16:creationId xmlns:a16="http://schemas.microsoft.com/office/drawing/2014/main" id="{581EE49F-AD9B-CBAC-D60C-6E0C9AF31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89DD1-E151-7712-D242-86F2E93242BE}"/>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645723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5C96-D612-FC9F-0D3D-248D1B394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4E69F4-EEC3-0E3F-E075-91540E8FF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331756-2997-1B5C-D22D-0D3883667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6981B-FE55-D0C1-1685-47074AA12793}"/>
              </a:ext>
            </a:extLst>
          </p:cNvPr>
          <p:cNvSpPr>
            <a:spLocks noGrp="1"/>
          </p:cNvSpPr>
          <p:nvPr>
            <p:ph type="dt" sz="half" idx="10"/>
          </p:nvPr>
        </p:nvSpPr>
        <p:spPr/>
        <p:txBody>
          <a:bodyPr/>
          <a:lstStyle/>
          <a:p>
            <a:fld id="{A519CA52-2642-4BE0-A03F-26C37A0222E5}" type="datetimeFigureOut">
              <a:rPr lang="en-US" smtClean="0"/>
              <a:t>11/29/2024</a:t>
            </a:fld>
            <a:endParaRPr lang="en-US"/>
          </a:p>
        </p:txBody>
      </p:sp>
      <p:sp>
        <p:nvSpPr>
          <p:cNvPr id="6" name="Footer Placeholder 5">
            <a:extLst>
              <a:ext uri="{FF2B5EF4-FFF2-40B4-BE49-F238E27FC236}">
                <a16:creationId xmlns:a16="http://schemas.microsoft.com/office/drawing/2014/main" id="{308326EB-AD87-B530-7DBB-905A959FF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28A72-4F24-94EB-7A50-D9F64850A6A0}"/>
              </a:ext>
            </a:extLst>
          </p:cNvPr>
          <p:cNvSpPr>
            <a:spLocks noGrp="1"/>
          </p:cNvSpPr>
          <p:nvPr>
            <p:ph type="sldNum" sz="quarter" idx="12"/>
          </p:nvPr>
        </p:nvSpPr>
        <p:spPr/>
        <p:txBody>
          <a:bodyPr/>
          <a:lstStyle/>
          <a:p>
            <a:fld id="{AE333F21-CE10-45DD-822E-529DFAD24E9B}" type="slidenum">
              <a:rPr lang="en-US" smtClean="0"/>
              <a:t>‹#›</a:t>
            </a:fld>
            <a:endParaRPr lang="en-US"/>
          </a:p>
        </p:txBody>
      </p:sp>
    </p:spTree>
    <p:extLst>
      <p:ext uri="{BB962C8B-B14F-4D97-AF65-F5344CB8AC3E}">
        <p14:creationId xmlns:p14="http://schemas.microsoft.com/office/powerpoint/2010/main" val="143887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08A904-C9EC-DC7E-03FB-974328932B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99B397-A4A4-E13C-6206-9B1F8864D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FA3A4-FDAD-9A45-19B1-A08261027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19CA52-2642-4BE0-A03F-26C37A0222E5}" type="datetimeFigureOut">
              <a:rPr lang="en-US" smtClean="0"/>
              <a:t>11/29/2024</a:t>
            </a:fld>
            <a:endParaRPr lang="en-US"/>
          </a:p>
        </p:txBody>
      </p:sp>
      <p:sp>
        <p:nvSpPr>
          <p:cNvPr id="5" name="Footer Placeholder 4">
            <a:extLst>
              <a:ext uri="{FF2B5EF4-FFF2-40B4-BE49-F238E27FC236}">
                <a16:creationId xmlns:a16="http://schemas.microsoft.com/office/drawing/2014/main" id="{8A1C43E9-E866-AB4E-5587-E6D4FFA1A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2FEF22-10A9-074C-F9B8-C02B08A7C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333F21-CE10-45DD-822E-529DFAD24E9B}" type="slidenum">
              <a:rPr lang="en-US" smtClean="0"/>
              <a:t>‹#›</a:t>
            </a:fld>
            <a:endParaRPr lang="en-US"/>
          </a:p>
        </p:txBody>
      </p:sp>
    </p:spTree>
    <p:extLst>
      <p:ext uri="{BB962C8B-B14F-4D97-AF65-F5344CB8AC3E}">
        <p14:creationId xmlns:p14="http://schemas.microsoft.com/office/powerpoint/2010/main" val="2000270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DA270F5-BF42-7BE0-D079-76A7E0BE1546}"/>
              </a:ext>
            </a:extLst>
          </p:cNvPr>
          <p:cNvGrpSpPr/>
          <p:nvPr/>
        </p:nvGrpSpPr>
        <p:grpSpPr>
          <a:xfrm>
            <a:off x="2251585" y="604683"/>
            <a:ext cx="4503175" cy="5518354"/>
            <a:chOff x="2654710" y="422786"/>
            <a:chExt cx="4562168" cy="5847735"/>
          </a:xfrm>
        </p:grpSpPr>
        <p:sp>
          <p:nvSpPr>
            <p:cNvPr id="23" name="Diamond 22">
              <a:extLst>
                <a:ext uri="{FF2B5EF4-FFF2-40B4-BE49-F238E27FC236}">
                  <a16:creationId xmlns:a16="http://schemas.microsoft.com/office/drawing/2014/main" id="{2F53ACE0-4D55-F526-A767-68A74A97D42D}"/>
                </a:ext>
              </a:extLst>
            </p:cNvPr>
            <p:cNvSpPr>
              <a:spLocks/>
            </p:cNvSpPr>
            <p:nvPr/>
          </p:nvSpPr>
          <p:spPr>
            <a:xfrm>
              <a:off x="2654710" y="422786"/>
              <a:ext cx="4562168" cy="5847735"/>
            </a:xfrm>
            <a:prstGeom prst="diamond">
              <a:avLst/>
            </a:prstGeom>
            <a:noFill/>
            <a:ln w="895350" cap="rnd">
              <a:gradFill flip="none" rotWithShape="1">
                <a:gsLst>
                  <a:gs pos="0">
                    <a:srgbClr val="30A7DE">
                      <a:alpha val="73000"/>
                    </a:srgbClr>
                  </a:gs>
                  <a:gs pos="71757">
                    <a:srgbClr val="30A7DD"/>
                  </a:gs>
                  <a:gs pos="100000">
                    <a:srgbClr val="2FA4DA"/>
                  </a:gs>
                  <a:gs pos="42000">
                    <a:srgbClr val="2EA1D6"/>
                  </a:gs>
                  <a:gs pos="35000">
                    <a:srgbClr val="2C9BCE"/>
                  </a:gs>
                  <a:gs pos="96000">
                    <a:srgbClr val="288EBD"/>
                  </a:gs>
                  <a:gs pos="28000">
                    <a:srgbClr val="1F749B"/>
                  </a:gs>
                  <a:gs pos="46000">
                    <a:schemeClr val="tx2">
                      <a:lumMod val="50000"/>
                      <a:lumOff val="50000"/>
                    </a:schemeClr>
                  </a:gs>
                </a:gsLst>
                <a:lin ang="10800000" scaled="0"/>
                <a:tileRect/>
              </a:gradFill>
              <a:round/>
              <a:extLst>
                <a:ext uri="{C807C97D-BFC1-408E-A445-0C87EB9F89A2}">
                  <ask:lineSketchStyleProps xmlns:ask="http://schemas.microsoft.com/office/drawing/2018/sketchyshapes" sd="1219033472">
                    <a:custGeom>
                      <a:avLst/>
                      <a:gdLst>
                        <a:gd name="connsiteX0" fmla="*/ 0 w 4788310"/>
                        <a:gd name="connsiteY0" fmla="*/ 3028335 h 6056670"/>
                        <a:gd name="connsiteX1" fmla="*/ 2394155 w 4788310"/>
                        <a:gd name="connsiteY1" fmla="*/ 0 h 6056670"/>
                        <a:gd name="connsiteX2" fmla="*/ 4788310 w 4788310"/>
                        <a:gd name="connsiteY2" fmla="*/ 3028335 h 6056670"/>
                        <a:gd name="connsiteX3" fmla="*/ 2394155 w 4788310"/>
                        <a:gd name="connsiteY3" fmla="*/ 6056670 h 6056670"/>
                        <a:gd name="connsiteX4" fmla="*/ 0 w 4788310"/>
                        <a:gd name="connsiteY4" fmla="*/ 3028335 h 605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8310" h="6056670" fill="none" extrusionOk="0">
                          <a:moveTo>
                            <a:pt x="0" y="3028335"/>
                          </a:moveTo>
                          <a:cubicBezTo>
                            <a:pt x="465730" y="2359370"/>
                            <a:pt x="1276923" y="1389294"/>
                            <a:pt x="2394155" y="0"/>
                          </a:cubicBezTo>
                          <a:cubicBezTo>
                            <a:pt x="3634101" y="1427080"/>
                            <a:pt x="3853459" y="1963044"/>
                            <a:pt x="4788310" y="3028335"/>
                          </a:cubicBezTo>
                          <a:cubicBezTo>
                            <a:pt x="3996090" y="3952635"/>
                            <a:pt x="3655903" y="4596879"/>
                            <a:pt x="2394155" y="6056670"/>
                          </a:cubicBezTo>
                          <a:cubicBezTo>
                            <a:pt x="1952337" y="5560030"/>
                            <a:pt x="945143" y="4121701"/>
                            <a:pt x="0" y="3028335"/>
                          </a:cubicBezTo>
                          <a:close/>
                        </a:path>
                        <a:path w="4788310" h="6056670" stroke="0" extrusionOk="0">
                          <a:moveTo>
                            <a:pt x="0" y="3028335"/>
                          </a:moveTo>
                          <a:cubicBezTo>
                            <a:pt x="710339" y="2321144"/>
                            <a:pt x="1971529" y="721635"/>
                            <a:pt x="2394155" y="0"/>
                          </a:cubicBezTo>
                          <a:cubicBezTo>
                            <a:pt x="2590266" y="462322"/>
                            <a:pt x="4495680" y="2521214"/>
                            <a:pt x="4788310" y="3028335"/>
                          </a:cubicBezTo>
                          <a:cubicBezTo>
                            <a:pt x="3956855" y="4297065"/>
                            <a:pt x="2920406" y="5137555"/>
                            <a:pt x="2394155" y="6056670"/>
                          </a:cubicBezTo>
                          <a:cubicBezTo>
                            <a:pt x="1424157" y="4862283"/>
                            <a:pt x="322041" y="3681544"/>
                            <a:pt x="0" y="30283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accent1">
                    <a:lumMod val="75000"/>
                  </a:schemeClr>
                </a:solidFill>
                <a:latin typeface="Abadi" panose="020F0502020204030204" pitchFamily="34" charset="0"/>
              </a:endParaRPr>
            </a:p>
          </p:txBody>
        </p:sp>
        <p:sp>
          <p:nvSpPr>
            <p:cNvPr id="24" name="Diamond 23">
              <a:extLst>
                <a:ext uri="{FF2B5EF4-FFF2-40B4-BE49-F238E27FC236}">
                  <a16:creationId xmlns:a16="http://schemas.microsoft.com/office/drawing/2014/main" id="{99CEBB60-060D-45B1-1B15-38A322E8D537}"/>
                </a:ext>
              </a:extLst>
            </p:cNvPr>
            <p:cNvSpPr/>
            <p:nvPr/>
          </p:nvSpPr>
          <p:spPr>
            <a:xfrm>
              <a:off x="3132844" y="917512"/>
              <a:ext cx="3576023" cy="4865434"/>
            </a:xfrm>
            <a:prstGeom prst="diamond">
              <a:avLst/>
            </a:prstGeom>
            <a:solidFill>
              <a:schemeClr val="bg1"/>
            </a:solidFill>
            <a:ln w="911225"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2400" dirty="0">
                <a:solidFill>
                  <a:schemeClr val="accent1">
                    <a:lumMod val="75000"/>
                  </a:schemeClr>
                </a:solidFill>
              </a:endParaRPr>
            </a:p>
          </p:txBody>
        </p:sp>
      </p:grpSp>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descr="Person using a laptop">
            <a:extLst>
              <a:ext uri="{FF2B5EF4-FFF2-40B4-BE49-F238E27FC236}">
                <a16:creationId xmlns:a16="http://schemas.microsoft.com/office/drawing/2014/main" id="{51012A58-BC76-B068-80FC-0EA99C68EBA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harpenSoften amount="-32000"/>
                    </a14:imgEffect>
                    <a14:imgEffect>
                      <a14:saturation sat="142000"/>
                    </a14:imgEffect>
                    <a14:imgEffect>
                      <a14:brightnessContrast bright="-42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29" name="TextBox 28">
            <a:extLst>
              <a:ext uri="{FF2B5EF4-FFF2-40B4-BE49-F238E27FC236}">
                <a16:creationId xmlns:a16="http://schemas.microsoft.com/office/drawing/2014/main" id="{1927C638-5318-3632-86C7-420F5E3A6CAA}"/>
              </a:ext>
            </a:extLst>
          </p:cNvPr>
          <p:cNvSpPr txBox="1"/>
          <p:nvPr/>
        </p:nvSpPr>
        <p:spPr>
          <a:xfrm>
            <a:off x="8587758" y="468002"/>
            <a:ext cx="3264311" cy="461665"/>
          </a:xfrm>
          <a:prstGeom prst="rect">
            <a:avLst/>
          </a:prstGeom>
          <a:noFill/>
        </p:spPr>
        <p:txBody>
          <a:bodyPr wrap="square" rtlCol="0">
            <a:spAutoFit/>
          </a:bodyPr>
          <a:lstStyle/>
          <a:p>
            <a:pPr algn="ctr"/>
            <a:r>
              <a:rPr lang="ar-EG" sz="2400" b="1" dirty="0">
                <a:solidFill>
                  <a:schemeClr val="bg1"/>
                </a:solidFill>
              </a:rPr>
              <a:t>مشكلات البيئة : </a:t>
            </a:r>
            <a:endParaRPr lang="en-US" sz="2400" b="1" dirty="0">
              <a:solidFill>
                <a:schemeClr val="bg1"/>
              </a:solidFill>
            </a:endParaRPr>
          </a:p>
        </p:txBody>
      </p:sp>
      <p:cxnSp>
        <p:nvCxnSpPr>
          <p:cNvPr id="31" name="Straight Connector 30">
            <a:extLst>
              <a:ext uri="{FF2B5EF4-FFF2-40B4-BE49-F238E27FC236}">
                <a16:creationId xmlns:a16="http://schemas.microsoft.com/office/drawing/2014/main" id="{AA03AF07-8FC5-517F-5CD5-78E770268FD5}"/>
              </a:ext>
            </a:extLst>
          </p:cNvPr>
          <p:cNvCxnSpPr>
            <a:cxnSpLocks/>
          </p:cNvCxnSpPr>
          <p:nvPr/>
        </p:nvCxnSpPr>
        <p:spPr>
          <a:xfrm>
            <a:off x="8961120" y="1024523"/>
            <a:ext cx="2560320" cy="0"/>
          </a:xfrm>
          <a:prstGeom prst="line">
            <a:avLst/>
          </a:prstGeom>
        </p:spPr>
        <p:style>
          <a:lnRef idx="2">
            <a:schemeClr val="accent6"/>
          </a:lnRef>
          <a:fillRef idx="0">
            <a:schemeClr val="accent6"/>
          </a:fillRef>
          <a:effectRef idx="1">
            <a:schemeClr val="accent6"/>
          </a:effectRef>
          <a:fontRef idx="minor">
            <a:schemeClr val="tx1"/>
          </a:fontRef>
        </p:style>
      </p:cxnSp>
      <p:sp>
        <p:nvSpPr>
          <p:cNvPr id="33" name="TextBox 32">
            <a:extLst>
              <a:ext uri="{FF2B5EF4-FFF2-40B4-BE49-F238E27FC236}">
                <a16:creationId xmlns:a16="http://schemas.microsoft.com/office/drawing/2014/main" id="{606D9302-064F-D180-5109-7E935C56AF7D}"/>
              </a:ext>
            </a:extLst>
          </p:cNvPr>
          <p:cNvSpPr txBox="1"/>
          <p:nvPr/>
        </p:nvSpPr>
        <p:spPr>
          <a:xfrm>
            <a:off x="7004952" y="1549827"/>
            <a:ext cx="4670323" cy="2523768"/>
          </a:xfrm>
          <a:prstGeom prst="rect">
            <a:avLst/>
          </a:prstGeom>
          <a:noFill/>
        </p:spPr>
        <p:txBody>
          <a:bodyPr wrap="square" rtlCol="0">
            <a:spAutoFit/>
          </a:bodyPr>
          <a:lstStyle/>
          <a:p>
            <a:pPr algn="r"/>
            <a:r>
              <a:rPr lang="ar-EG" sz="20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ما هو مفهوم البيئة ؟ </a:t>
            </a:r>
          </a:p>
          <a:p>
            <a:pPr algn="r"/>
            <a:endParaRPr lang="ar-EG" sz="20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a:p>
            <a:pPr algn="r"/>
            <a:r>
              <a:rPr lang="ar-SA" sz="20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مفهوم البيئة وتطور مجال علم البيئة. ويُعرّف البيئة بأنها كل ما يحيط بالإنسان ويؤثر عليه، بما في ذلك البيئة الطبيعية والبيئة التي صنعها الإنسان. يستعرض المستند التطور التاريخي لدراسات البيئة، مشيرًا إلى الحضارات القديمة مثل مصر التي كانت مهتمة بحماية البيئة.</a:t>
            </a:r>
            <a:endParaRPr lang="en-US" sz="20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34" name="TextBox 33">
            <a:extLst>
              <a:ext uri="{FF2B5EF4-FFF2-40B4-BE49-F238E27FC236}">
                <a16:creationId xmlns:a16="http://schemas.microsoft.com/office/drawing/2014/main" id="{98115D3E-A905-3D1B-24D2-7F9CDA6D1DBD}"/>
              </a:ext>
            </a:extLst>
          </p:cNvPr>
          <p:cNvSpPr txBox="1"/>
          <p:nvPr/>
        </p:nvSpPr>
        <p:spPr>
          <a:xfrm>
            <a:off x="788281" y="1554707"/>
            <a:ext cx="4688284" cy="2010037"/>
          </a:xfrm>
          <a:prstGeom prst="rect">
            <a:avLst/>
          </a:prstGeom>
          <a:noFill/>
        </p:spPr>
        <p:txBody>
          <a:bodyPr wrap="square" rtlCol="0">
            <a:spAutoFit/>
          </a:bodyPr>
          <a:lstStyle/>
          <a:p>
            <a:pPr marL="457200" marR="0" algn="r" rtl="1">
              <a:lnSpc>
                <a:spcPct val="115000"/>
              </a:lnSpc>
              <a:spcAft>
                <a:spcPts val="800"/>
              </a:spcAft>
            </a:pPr>
            <a:r>
              <a:rPr lang="ar-SA" sz="20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العوامل التي قد تخل بالتوازن البيئي ؟</a:t>
            </a:r>
            <a:endParaRPr lang="ar-EG"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457200" marR="0" algn="r" rtl="1">
              <a:lnSpc>
                <a:spcPct val="115000"/>
              </a:lnSpc>
              <a:spcAft>
                <a:spcPts val="800"/>
              </a:spcAft>
            </a:pPr>
            <a:endPar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457200" marR="0" algn="r" rtl="1">
              <a:lnSpc>
                <a:spcPct val="115000"/>
              </a:lnSpc>
              <a:spcAft>
                <a:spcPts val="800"/>
              </a:spcAft>
            </a:pPr>
            <a:r>
              <a:rPr lang="ar-SA"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هناك عدة عوامل تؤثر على التوازن البيئي، ومنها</a:t>
            </a:r>
            <a: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914400" algn="l"/>
              </a:tabLst>
            </a:pPr>
            <a:r>
              <a:rPr lang="ar-SA" sz="18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الأنشطة البشرية</a:t>
            </a:r>
            <a: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مثل إزالة الغابات، والتلوث، والصيد الجائر، والتوسع العمراني</a:t>
            </a:r>
            <a:r>
              <a:rPr lang="ar-EG" kern="100" dirty="0">
                <a:solidFill>
                  <a:schemeClr val="bg1"/>
                </a:solidFill>
                <a:latin typeface="Aptos" panose="020B0004020202020204" pitchFamily="34" charset="0"/>
                <a:ea typeface="Aptos" panose="020B0004020202020204" pitchFamily="34" charset="0"/>
                <a:cs typeface="Arial" panose="020B0604020202020204" pitchFamily="34" charset="0"/>
              </a:rPr>
              <a:t>ة</a:t>
            </a:r>
            <a:endParaRPr lang="en-US" dirty="0"/>
          </a:p>
        </p:txBody>
      </p:sp>
      <p:sp>
        <p:nvSpPr>
          <p:cNvPr id="35" name="TextBox 34">
            <a:extLst>
              <a:ext uri="{FF2B5EF4-FFF2-40B4-BE49-F238E27FC236}">
                <a16:creationId xmlns:a16="http://schemas.microsoft.com/office/drawing/2014/main" id="{6753452C-5E43-4DF7-83ED-D8C410AF39F8}"/>
              </a:ext>
            </a:extLst>
          </p:cNvPr>
          <p:cNvSpPr txBox="1"/>
          <p:nvPr/>
        </p:nvSpPr>
        <p:spPr>
          <a:xfrm>
            <a:off x="7703043" y="4181442"/>
            <a:ext cx="3972232" cy="2123658"/>
          </a:xfrm>
          <a:prstGeom prst="rect">
            <a:avLst/>
          </a:prstGeom>
          <a:noFill/>
        </p:spPr>
        <p:txBody>
          <a:bodyPr wrap="square" rtlCol="0">
            <a:spAutoFit/>
          </a:bodyPr>
          <a:lstStyle/>
          <a:p>
            <a:pPr algn="r"/>
            <a:r>
              <a:rPr lang="ar-SA" sz="20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ويتكون النظام البيئي من</a:t>
            </a:r>
            <a:r>
              <a:rPr lang="ar-EG" sz="2000" b="1" kern="100" dirty="0">
                <a:solidFill>
                  <a:schemeClr val="bg1"/>
                </a:solidFill>
                <a:latin typeface="Aptos" panose="020B0004020202020204" pitchFamily="34" charset="0"/>
                <a:ea typeface="Aptos" panose="020B0004020202020204" pitchFamily="34" charset="0"/>
                <a:cs typeface="Arial" panose="020B0604020202020204" pitchFamily="34" charset="0"/>
              </a:rPr>
              <a:t> ؟</a:t>
            </a:r>
          </a:p>
          <a:p>
            <a:pPr algn="r"/>
            <a:br>
              <a:rPr lang="en-US" sz="20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br>
            <a:r>
              <a:rPr lang="ar-EG" sz="20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العناصر غير الحية (</a:t>
            </a:r>
            <a:r>
              <a:rPr lang="ar-SA" sz="1800" b="1" kern="100" dirty="0" err="1">
                <a:solidFill>
                  <a:schemeClr val="bg1"/>
                </a:solidFill>
                <a:effectLst/>
                <a:latin typeface="Aptos" panose="020B0004020202020204" pitchFamily="34" charset="0"/>
                <a:ea typeface="Aptos" panose="020B0004020202020204" pitchFamily="34" charset="0"/>
                <a:cs typeface="Arial" panose="020B0604020202020204" pitchFamily="34" charset="0"/>
              </a:rPr>
              <a:t>اللاأحيائية</a:t>
            </a:r>
            <a:r>
              <a:rPr lang="ar-SA" sz="18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a:t>
            </a:r>
            <a: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مثل المناخ، والماء، والتربة، والجيولوجيا</a:t>
            </a:r>
            <a: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a:t>
            </a:r>
            <a:b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br>
            <a:r>
              <a:rPr lang="ar-EG"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العناصر الحية (الأحيائية)</a:t>
            </a:r>
            <a:r>
              <a:rPr lang="en-US"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مثل النباتات، والحيوانات، والكائنات الدقيقة</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en-US" dirty="0"/>
          </a:p>
        </p:txBody>
      </p:sp>
      <p:sp>
        <p:nvSpPr>
          <p:cNvPr id="36" name="TextBox 35">
            <a:extLst>
              <a:ext uri="{FF2B5EF4-FFF2-40B4-BE49-F238E27FC236}">
                <a16:creationId xmlns:a16="http://schemas.microsoft.com/office/drawing/2014/main" id="{681280B3-AC93-6633-4917-90141E0F30AB}"/>
              </a:ext>
            </a:extLst>
          </p:cNvPr>
          <p:cNvSpPr txBox="1"/>
          <p:nvPr/>
        </p:nvSpPr>
        <p:spPr>
          <a:xfrm>
            <a:off x="808797" y="4073595"/>
            <a:ext cx="4216337" cy="2616101"/>
          </a:xfrm>
          <a:prstGeom prst="rect">
            <a:avLst/>
          </a:prstGeom>
          <a:noFill/>
        </p:spPr>
        <p:txBody>
          <a:bodyPr wrap="square" rtlCol="0">
            <a:spAutoFit/>
          </a:bodyPr>
          <a:lstStyle/>
          <a:p>
            <a:pPr algn="r"/>
            <a:r>
              <a:rPr lang="ar-EG" sz="2000" b="1" dirty="0">
                <a:solidFill>
                  <a:schemeClr val="bg1"/>
                </a:solidFill>
                <a:latin typeface="Aptos" panose="020B0004020202020204" pitchFamily="34" charset="0"/>
                <a:ea typeface="Aptos" panose="020B0004020202020204" pitchFamily="34" charset="0"/>
                <a:cs typeface="Arial" panose="020B0604020202020204" pitchFamily="34" charset="0"/>
              </a:rPr>
              <a:t>مراحل تطور البيئة ؟</a:t>
            </a:r>
            <a:endParaRPr lang="en-US" sz="2000" b="1" dirty="0">
              <a:solidFill>
                <a:schemeClr val="bg1"/>
              </a:solidFill>
              <a:latin typeface="Aptos" panose="020B0004020202020204" pitchFamily="34" charset="0"/>
              <a:ea typeface="Aptos" panose="020B0004020202020204" pitchFamily="34" charset="0"/>
              <a:cs typeface="Arial" panose="020B0604020202020204" pitchFamily="34" charset="0"/>
            </a:endParaRPr>
          </a:p>
          <a:p>
            <a:pPr algn="r"/>
            <a:r>
              <a:rPr lang="en-US" sz="1800" dirty="0">
                <a:solidFill>
                  <a:srgbClr val="E97132"/>
                </a:solidFill>
                <a:effectLst/>
                <a:latin typeface="Aptos" panose="020B0004020202020204" pitchFamily="34" charset="0"/>
                <a:ea typeface="Aptos" panose="020B0004020202020204" pitchFamily="34" charset="0"/>
                <a:cs typeface="Arial" panose="020B0604020202020204" pitchFamily="34" charset="0"/>
              </a:rPr>
              <a:t> </a:t>
            </a:r>
          </a:p>
          <a:p>
            <a:pPr algn="r"/>
            <a:r>
              <a:rPr lang="ar-SA"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مرحلة علم البيئة الفردي أو الذاتي (١٨٦٠-١٩٦٠)</a:t>
            </a:r>
            <a: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ركزت على دراسة العلاقة بين كائن معين والعوامل الحية وغير الحية في بيئته</a:t>
            </a:r>
            <a: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a:t>
            </a:r>
            <a:b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br>
            <a:r>
              <a:rPr lang="ar-SA"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٢</a:t>
            </a:r>
            <a: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مرحلة علم البيئة الاجتماعي (١٩٦٠-١٩٨٠)</a:t>
            </a:r>
            <a: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ar-SA"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ركزت على دراسة وتحليل العلاقات المتبادلة بين المجموعات البشرية والبيئة المحيطة بها</a:t>
            </a:r>
            <a: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t>.</a:t>
            </a:r>
            <a:br>
              <a:rPr lang="en-US" sz="1800" dirty="0">
                <a:solidFill>
                  <a:schemeClr val="bg1"/>
                </a:solidFill>
                <a:effectLst/>
                <a:latin typeface="Aptos" panose="020B0004020202020204" pitchFamily="34" charset="0"/>
                <a:ea typeface="Aptos" panose="020B0004020202020204" pitchFamily="34" charset="0"/>
                <a:cs typeface="Arial" panose="020B0604020202020204" pitchFamily="34" charset="0"/>
              </a:rPr>
            </a:br>
            <a:endParaRPr lang="en-US" dirty="0">
              <a:solidFill>
                <a:schemeClr val="bg1"/>
              </a:solidFill>
            </a:endParaRPr>
          </a:p>
        </p:txBody>
      </p:sp>
      <p:pic>
        <p:nvPicPr>
          <p:cNvPr id="41" name="Graphic 40" descr="Badge Tick1 with solid fill">
            <a:extLst>
              <a:ext uri="{FF2B5EF4-FFF2-40B4-BE49-F238E27FC236}">
                <a16:creationId xmlns:a16="http://schemas.microsoft.com/office/drawing/2014/main" id="{1D3448A3-9C61-42DE-37E8-A99941E929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3777" y="1549827"/>
            <a:ext cx="422788" cy="422788"/>
          </a:xfrm>
          <a:prstGeom prst="rect">
            <a:avLst/>
          </a:prstGeom>
        </p:spPr>
      </p:pic>
      <p:pic>
        <p:nvPicPr>
          <p:cNvPr id="43" name="Graphic 42" descr="Badge Tick1 with solid fill">
            <a:extLst>
              <a:ext uri="{FF2B5EF4-FFF2-40B4-BE49-F238E27FC236}">
                <a16:creationId xmlns:a16="http://schemas.microsoft.com/office/drawing/2014/main" id="{5FE08458-3A97-A219-713C-8B2E0BEC3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40675" y="1554707"/>
            <a:ext cx="422788" cy="422788"/>
          </a:xfrm>
          <a:prstGeom prst="rect">
            <a:avLst/>
          </a:prstGeom>
        </p:spPr>
      </p:pic>
      <p:pic>
        <p:nvPicPr>
          <p:cNvPr id="44" name="Graphic 43" descr="Badge Tick1 with solid fill">
            <a:extLst>
              <a:ext uri="{FF2B5EF4-FFF2-40B4-BE49-F238E27FC236}">
                <a16:creationId xmlns:a16="http://schemas.microsoft.com/office/drawing/2014/main" id="{86F8CE93-55C5-3644-82DD-86B37D75A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3777" y="4083868"/>
            <a:ext cx="422788" cy="422788"/>
          </a:xfrm>
          <a:prstGeom prst="rect">
            <a:avLst/>
          </a:prstGeom>
        </p:spPr>
      </p:pic>
      <p:pic>
        <p:nvPicPr>
          <p:cNvPr id="45" name="Graphic 44" descr="Badge Tick1 with solid fill">
            <a:extLst>
              <a:ext uri="{FF2B5EF4-FFF2-40B4-BE49-F238E27FC236}">
                <a16:creationId xmlns:a16="http://schemas.microsoft.com/office/drawing/2014/main" id="{AEB5918A-E95B-19ED-5B1B-220DC4EE8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40675" y="4227122"/>
            <a:ext cx="422788" cy="422788"/>
          </a:xfrm>
          <a:prstGeom prst="rect">
            <a:avLst/>
          </a:prstGeom>
        </p:spPr>
      </p:pic>
    </p:spTree>
    <p:extLst>
      <p:ext uri="{BB962C8B-B14F-4D97-AF65-F5344CB8AC3E}">
        <p14:creationId xmlns:p14="http://schemas.microsoft.com/office/powerpoint/2010/main" val="3217306573"/>
      </p:ext>
    </p:extLst>
  </p:cSld>
  <p:clrMapOvr>
    <a:masterClrMapping/>
  </p:clrMapOvr>
  <mc:AlternateContent xmlns:mc="http://schemas.openxmlformats.org/markup-compatibility/2006">
    <mc:Choice xmlns:p14="http://schemas.microsoft.com/office/powerpoint/2010/main" Requires="p14">
      <p:transition spd="slow" p14:dur="1600" advClick="0" advTm="4000">
        <p14:gallery dir="l"/>
      </p:transition>
    </mc:Choice>
    <mc:Fallback>
      <p:transition spd="slow" advClick="0"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a:xfrm>
          <a:off x="0" y="0"/>
          <a:ext cx="0" cy="0"/>
          <a:chOff x="0" y="0"/>
          <a:chExt cx="0" cy="0"/>
        </a:xfrm>
      </p:grpSpPr>
      <p:pic>
        <p:nvPicPr>
          <p:cNvPr id="3" name="Picture 2" descr="Employee using laptop in office">
            <a:extLst>
              <a:ext uri="{FF2B5EF4-FFF2-40B4-BE49-F238E27FC236}">
                <a16:creationId xmlns:a16="http://schemas.microsoft.com/office/drawing/2014/main" id="{45178F24-D71E-7AC6-2980-754AFA5FFC77}"/>
              </a:ext>
            </a:extLst>
          </p:cNvPr>
          <p:cNvPicPr>
            <a:picLocks noChangeAspect="1"/>
          </p:cNvPicPr>
          <p:nvPr/>
        </p:nvPicPr>
        <p:blipFill>
          <a:blip r:embed="rId3">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grpSp>
        <p:nvGrpSpPr>
          <p:cNvPr id="54" name="Group 53">
            <a:extLst>
              <a:ext uri="{FF2B5EF4-FFF2-40B4-BE49-F238E27FC236}">
                <a16:creationId xmlns:a16="http://schemas.microsoft.com/office/drawing/2014/main" id="{565C81BB-5743-96FA-4FE9-8FF58C589BBA}"/>
              </a:ext>
            </a:extLst>
          </p:cNvPr>
          <p:cNvGrpSpPr/>
          <p:nvPr/>
        </p:nvGrpSpPr>
        <p:grpSpPr>
          <a:xfrm>
            <a:off x="4293234" y="1721539"/>
            <a:ext cx="3800392" cy="894736"/>
            <a:chOff x="3915804" y="1930156"/>
            <a:chExt cx="3800392" cy="894736"/>
          </a:xfrm>
        </p:grpSpPr>
        <p:sp>
          <p:nvSpPr>
            <p:cNvPr id="50" name="Rectangle 49">
              <a:extLst>
                <a:ext uri="{FF2B5EF4-FFF2-40B4-BE49-F238E27FC236}">
                  <a16:creationId xmlns:a16="http://schemas.microsoft.com/office/drawing/2014/main" id="{313F63CC-3015-E8F2-D3A5-1AA9D544C0D2}"/>
                </a:ext>
              </a:extLst>
            </p:cNvPr>
            <p:cNvSpPr/>
            <p:nvPr/>
          </p:nvSpPr>
          <p:spPr>
            <a:xfrm>
              <a:off x="3915804" y="2143792"/>
              <a:ext cx="3307864" cy="467464"/>
            </a:xfrm>
            <a:prstGeom prst="rect">
              <a:avLst/>
            </a:prstGeom>
            <a:solidFill>
              <a:srgbClr val="81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accent1">
                      <a:lumMod val="75000"/>
                    </a:schemeClr>
                  </a:solidFill>
                </a:rPr>
                <a:t>Analyze</a:t>
              </a:r>
            </a:p>
            <a:p>
              <a:pPr algn="ctr"/>
              <a:endParaRPr lang="en-US" dirty="0">
                <a:solidFill>
                  <a:schemeClr val="accent5">
                    <a:lumMod val="40000"/>
                    <a:lumOff val="60000"/>
                  </a:schemeClr>
                </a:solidFill>
              </a:endParaRPr>
            </a:p>
          </p:txBody>
        </p:sp>
        <p:sp>
          <p:nvSpPr>
            <p:cNvPr id="51" name="Diamond 50">
              <a:extLst>
                <a:ext uri="{FF2B5EF4-FFF2-40B4-BE49-F238E27FC236}">
                  <a16:creationId xmlns:a16="http://schemas.microsoft.com/office/drawing/2014/main" id="{034FC94E-CBB8-E656-0708-A1D8BE4B08CA}"/>
                </a:ext>
              </a:extLst>
            </p:cNvPr>
            <p:cNvSpPr/>
            <p:nvPr/>
          </p:nvSpPr>
          <p:spPr>
            <a:xfrm>
              <a:off x="6795142" y="1930156"/>
              <a:ext cx="921054" cy="894736"/>
            </a:xfrm>
            <a:prstGeom prst="diamond">
              <a:avLst/>
            </a:prstGeom>
            <a:solidFill>
              <a:srgbClr val="0D858B"/>
            </a:solidFill>
            <a:ln w="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F0502020204030204" pitchFamily="2" charset="0"/>
                  <a:ea typeface="ADLaM Display" panose="020F0502020204030204" pitchFamily="2" charset="0"/>
                  <a:cs typeface="ADLaM Display" panose="020F0502020204030204" pitchFamily="2" charset="0"/>
                </a:rPr>
                <a:t>02</a:t>
              </a:r>
            </a:p>
          </p:txBody>
        </p:sp>
      </p:grpSp>
      <p:grpSp>
        <p:nvGrpSpPr>
          <p:cNvPr id="46" name="Group 45">
            <a:extLst>
              <a:ext uri="{FF2B5EF4-FFF2-40B4-BE49-F238E27FC236}">
                <a16:creationId xmlns:a16="http://schemas.microsoft.com/office/drawing/2014/main" id="{C186F61A-01E2-D44A-B638-B5CD7C5AB51C}"/>
              </a:ext>
            </a:extLst>
          </p:cNvPr>
          <p:cNvGrpSpPr/>
          <p:nvPr/>
        </p:nvGrpSpPr>
        <p:grpSpPr>
          <a:xfrm>
            <a:off x="5025524" y="3063976"/>
            <a:ext cx="3586307" cy="894736"/>
            <a:chOff x="6351652" y="386738"/>
            <a:chExt cx="3460825" cy="782184"/>
          </a:xfrm>
        </p:grpSpPr>
        <p:sp>
          <p:nvSpPr>
            <p:cNvPr id="47" name="Rectangle 46">
              <a:extLst>
                <a:ext uri="{FF2B5EF4-FFF2-40B4-BE49-F238E27FC236}">
                  <a16:creationId xmlns:a16="http://schemas.microsoft.com/office/drawing/2014/main" id="{AB0E37F3-645E-CB59-0D46-D4A0D1910202}"/>
                </a:ext>
              </a:extLst>
            </p:cNvPr>
            <p:cNvSpPr/>
            <p:nvPr/>
          </p:nvSpPr>
          <p:spPr>
            <a:xfrm>
              <a:off x="6351652" y="573500"/>
              <a:ext cx="3106993" cy="408660"/>
            </a:xfrm>
            <a:prstGeom prst="rect">
              <a:avLst/>
            </a:prstGeom>
            <a:solidFill>
              <a:srgbClr val="81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accent1">
                      <a:lumMod val="75000"/>
                    </a:schemeClr>
                  </a:solidFill>
                </a:rPr>
                <a:t>Visualize</a:t>
              </a:r>
            </a:p>
            <a:p>
              <a:pPr algn="ctr"/>
              <a:endParaRPr lang="en-US" dirty="0">
                <a:solidFill>
                  <a:schemeClr val="accent5">
                    <a:lumMod val="40000"/>
                    <a:lumOff val="60000"/>
                  </a:schemeClr>
                </a:solidFill>
              </a:endParaRPr>
            </a:p>
          </p:txBody>
        </p:sp>
        <p:sp>
          <p:nvSpPr>
            <p:cNvPr id="48" name="Diamond 47">
              <a:extLst>
                <a:ext uri="{FF2B5EF4-FFF2-40B4-BE49-F238E27FC236}">
                  <a16:creationId xmlns:a16="http://schemas.microsoft.com/office/drawing/2014/main" id="{EFE22134-7B9C-FCDB-7F65-1F9580A4B6E7}"/>
                </a:ext>
              </a:extLst>
            </p:cNvPr>
            <p:cNvSpPr/>
            <p:nvPr/>
          </p:nvSpPr>
          <p:spPr>
            <a:xfrm>
              <a:off x="8947354" y="386738"/>
              <a:ext cx="865123" cy="782184"/>
            </a:xfrm>
            <a:prstGeom prst="diamond">
              <a:avLst/>
            </a:prstGeom>
            <a:solidFill>
              <a:srgbClr val="0D858B"/>
            </a:solidFill>
            <a:ln w="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F0502020204030204" pitchFamily="2" charset="0"/>
                  <a:ea typeface="ADLaM Display" panose="020F0502020204030204" pitchFamily="2" charset="0"/>
                  <a:cs typeface="ADLaM Display" panose="020F0502020204030204" pitchFamily="2" charset="0"/>
                </a:rPr>
                <a:t>03</a:t>
              </a:r>
            </a:p>
          </p:txBody>
        </p:sp>
      </p:grpSp>
      <p:grpSp>
        <p:nvGrpSpPr>
          <p:cNvPr id="52" name="Group 51">
            <a:extLst>
              <a:ext uri="{FF2B5EF4-FFF2-40B4-BE49-F238E27FC236}">
                <a16:creationId xmlns:a16="http://schemas.microsoft.com/office/drawing/2014/main" id="{A929268F-EB0B-7ADE-9603-DEE290D73BF3}"/>
              </a:ext>
            </a:extLst>
          </p:cNvPr>
          <p:cNvGrpSpPr/>
          <p:nvPr/>
        </p:nvGrpSpPr>
        <p:grpSpPr>
          <a:xfrm>
            <a:off x="3274784" y="5726917"/>
            <a:ext cx="3560973" cy="782183"/>
            <a:chOff x="3687098" y="5766413"/>
            <a:chExt cx="3560973" cy="782183"/>
          </a:xfrm>
        </p:grpSpPr>
        <p:sp>
          <p:nvSpPr>
            <p:cNvPr id="41" name="Rectangle 40">
              <a:extLst>
                <a:ext uri="{FF2B5EF4-FFF2-40B4-BE49-F238E27FC236}">
                  <a16:creationId xmlns:a16="http://schemas.microsoft.com/office/drawing/2014/main" id="{7FCD9F8A-0D7B-DC7D-8873-F350B8402613}"/>
                </a:ext>
              </a:extLst>
            </p:cNvPr>
            <p:cNvSpPr/>
            <p:nvPr/>
          </p:nvSpPr>
          <p:spPr>
            <a:xfrm>
              <a:off x="3687098" y="5953913"/>
              <a:ext cx="3106993" cy="408660"/>
            </a:xfrm>
            <a:prstGeom prst="rect">
              <a:avLst/>
            </a:prstGeom>
            <a:solidFill>
              <a:srgbClr val="81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accent1">
                      <a:lumMod val="75000"/>
                    </a:schemeClr>
                  </a:solidFill>
                </a:rPr>
                <a:t>Collaborate</a:t>
              </a:r>
            </a:p>
            <a:p>
              <a:pPr algn="ctr"/>
              <a:endParaRPr lang="en-US" dirty="0">
                <a:solidFill>
                  <a:schemeClr val="accent5">
                    <a:lumMod val="40000"/>
                    <a:lumOff val="60000"/>
                  </a:schemeClr>
                </a:solidFill>
              </a:endParaRPr>
            </a:p>
          </p:txBody>
        </p:sp>
        <p:sp>
          <p:nvSpPr>
            <p:cNvPr id="42" name="Diamond 41">
              <a:extLst>
                <a:ext uri="{FF2B5EF4-FFF2-40B4-BE49-F238E27FC236}">
                  <a16:creationId xmlns:a16="http://schemas.microsoft.com/office/drawing/2014/main" id="{00819222-5DDF-2882-2091-6B4F329740D2}"/>
                </a:ext>
              </a:extLst>
            </p:cNvPr>
            <p:cNvSpPr/>
            <p:nvPr/>
          </p:nvSpPr>
          <p:spPr>
            <a:xfrm>
              <a:off x="6282873" y="5766413"/>
              <a:ext cx="965198" cy="782183"/>
            </a:xfrm>
            <a:prstGeom prst="diamond">
              <a:avLst/>
            </a:prstGeom>
            <a:solidFill>
              <a:srgbClr val="0D858B"/>
            </a:solidFill>
            <a:ln w="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F0502020204030204" pitchFamily="2" charset="0"/>
                  <a:ea typeface="ADLaM Display" panose="020F0502020204030204" pitchFamily="2" charset="0"/>
                  <a:cs typeface="ADLaM Display" panose="020F0502020204030204" pitchFamily="2" charset="0"/>
                </a:rPr>
                <a:t>05</a:t>
              </a:r>
            </a:p>
          </p:txBody>
        </p:sp>
      </p:grpSp>
      <p:grpSp>
        <p:nvGrpSpPr>
          <p:cNvPr id="43" name="Group 42">
            <a:extLst>
              <a:ext uri="{FF2B5EF4-FFF2-40B4-BE49-F238E27FC236}">
                <a16:creationId xmlns:a16="http://schemas.microsoft.com/office/drawing/2014/main" id="{6EBEDB21-6145-D32B-2DF1-F9240DA19E04}"/>
              </a:ext>
            </a:extLst>
          </p:cNvPr>
          <p:cNvGrpSpPr/>
          <p:nvPr/>
        </p:nvGrpSpPr>
        <p:grpSpPr>
          <a:xfrm>
            <a:off x="3883804" y="4567301"/>
            <a:ext cx="3755861" cy="782184"/>
            <a:chOff x="6351652" y="386738"/>
            <a:chExt cx="3460825" cy="782184"/>
          </a:xfrm>
        </p:grpSpPr>
        <p:sp>
          <p:nvSpPr>
            <p:cNvPr id="44" name="Rectangle 43">
              <a:extLst>
                <a:ext uri="{FF2B5EF4-FFF2-40B4-BE49-F238E27FC236}">
                  <a16:creationId xmlns:a16="http://schemas.microsoft.com/office/drawing/2014/main" id="{D5B5266F-BC5F-8878-32EC-A1D64ACE3D8C}"/>
                </a:ext>
              </a:extLst>
            </p:cNvPr>
            <p:cNvSpPr/>
            <p:nvPr/>
          </p:nvSpPr>
          <p:spPr>
            <a:xfrm>
              <a:off x="6351652" y="573500"/>
              <a:ext cx="3106993" cy="408660"/>
            </a:xfrm>
            <a:prstGeom prst="rect">
              <a:avLst/>
            </a:prstGeom>
            <a:solidFill>
              <a:srgbClr val="81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accent1">
                      <a:lumMod val="75000"/>
                    </a:schemeClr>
                  </a:solidFill>
                </a:rPr>
                <a:t>Publish</a:t>
              </a:r>
            </a:p>
            <a:p>
              <a:pPr algn="ctr"/>
              <a:endParaRPr lang="en-US" dirty="0">
                <a:solidFill>
                  <a:schemeClr val="accent5">
                    <a:lumMod val="40000"/>
                    <a:lumOff val="60000"/>
                  </a:schemeClr>
                </a:solidFill>
              </a:endParaRPr>
            </a:p>
          </p:txBody>
        </p:sp>
        <p:sp>
          <p:nvSpPr>
            <p:cNvPr id="45" name="Diamond 44">
              <a:extLst>
                <a:ext uri="{FF2B5EF4-FFF2-40B4-BE49-F238E27FC236}">
                  <a16:creationId xmlns:a16="http://schemas.microsoft.com/office/drawing/2014/main" id="{4D3A8003-B983-4F34-FCE7-9BCA6935B396}"/>
                </a:ext>
              </a:extLst>
            </p:cNvPr>
            <p:cNvSpPr/>
            <p:nvPr/>
          </p:nvSpPr>
          <p:spPr>
            <a:xfrm>
              <a:off x="8947354" y="386738"/>
              <a:ext cx="865123" cy="782184"/>
            </a:xfrm>
            <a:prstGeom prst="diamond">
              <a:avLst/>
            </a:prstGeom>
            <a:solidFill>
              <a:srgbClr val="0D858B"/>
            </a:solidFill>
            <a:ln w="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F0502020204030204" pitchFamily="2" charset="0"/>
                  <a:ea typeface="ADLaM Display" panose="020F0502020204030204" pitchFamily="2" charset="0"/>
                  <a:cs typeface="ADLaM Display" panose="020F0502020204030204" pitchFamily="2" charset="0"/>
                </a:rPr>
                <a:t>04</a:t>
              </a:r>
            </a:p>
          </p:txBody>
        </p:sp>
      </p:grpSp>
      <p:grpSp>
        <p:nvGrpSpPr>
          <p:cNvPr id="39" name="Group 38">
            <a:extLst>
              <a:ext uri="{FF2B5EF4-FFF2-40B4-BE49-F238E27FC236}">
                <a16:creationId xmlns:a16="http://schemas.microsoft.com/office/drawing/2014/main" id="{0A56957D-60A5-2D5C-C036-F3C33C3ACC5C}"/>
              </a:ext>
            </a:extLst>
          </p:cNvPr>
          <p:cNvGrpSpPr/>
          <p:nvPr/>
        </p:nvGrpSpPr>
        <p:grpSpPr>
          <a:xfrm>
            <a:off x="3431458" y="594505"/>
            <a:ext cx="3460825" cy="782184"/>
            <a:chOff x="6351652" y="386738"/>
            <a:chExt cx="3460825" cy="782184"/>
          </a:xfrm>
        </p:grpSpPr>
        <p:sp>
          <p:nvSpPr>
            <p:cNvPr id="10" name="Rectangle 9">
              <a:extLst>
                <a:ext uri="{FF2B5EF4-FFF2-40B4-BE49-F238E27FC236}">
                  <a16:creationId xmlns:a16="http://schemas.microsoft.com/office/drawing/2014/main" id="{55734687-F291-D074-6D0E-319EA8F7A886}"/>
                </a:ext>
              </a:extLst>
            </p:cNvPr>
            <p:cNvSpPr/>
            <p:nvPr/>
          </p:nvSpPr>
          <p:spPr>
            <a:xfrm>
              <a:off x="6351652" y="573500"/>
              <a:ext cx="3106993" cy="408660"/>
            </a:xfrm>
            <a:prstGeom prst="rect">
              <a:avLst/>
            </a:prstGeom>
            <a:solidFill>
              <a:srgbClr val="81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accent1">
                      <a:lumMod val="75000"/>
                    </a:schemeClr>
                  </a:solidFill>
                </a:rPr>
                <a:t>Get Data</a:t>
              </a:r>
            </a:p>
            <a:p>
              <a:pPr algn="ctr"/>
              <a:endParaRPr lang="en-US" dirty="0">
                <a:solidFill>
                  <a:schemeClr val="accent5">
                    <a:lumMod val="40000"/>
                    <a:lumOff val="60000"/>
                  </a:schemeClr>
                </a:solidFill>
              </a:endParaRPr>
            </a:p>
          </p:txBody>
        </p:sp>
        <p:sp>
          <p:nvSpPr>
            <p:cNvPr id="13" name="Diamond 12">
              <a:extLst>
                <a:ext uri="{FF2B5EF4-FFF2-40B4-BE49-F238E27FC236}">
                  <a16:creationId xmlns:a16="http://schemas.microsoft.com/office/drawing/2014/main" id="{5BA7BF58-EA22-389C-722F-1FE8191CA55C}"/>
                </a:ext>
              </a:extLst>
            </p:cNvPr>
            <p:cNvSpPr/>
            <p:nvPr/>
          </p:nvSpPr>
          <p:spPr>
            <a:xfrm>
              <a:off x="8947354" y="386738"/>
              <a:ext cx="865123" cy="782184"/>
            </a:xfrm>
            <a:prstGeom prst="diamond">
              <a:avLst/>
            </a:prstGeom>
            <a:solidFill>
              <a:srgbClr val="0D858B"/>
            </a:solidFill>
            <a:ln w="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F0502020204030204" pitchFamily="2" charset="0"/>
                  <a:ea typeface="ADLaM Display" panose="020F0502020204030204" pitchFamily="2" charset="0"/>
                  <a:cs typeface="ADLaM Display" panose="020F0502020204030204" pitchFamily="2" charset="0"/>
                </a:rPr>
                <a:t>01</a:t>
              </a:r>
            </a:p>
          </p:txBody>
        </p:sp>
      </p:grpSp>
      <p:sp>
        <p:nvSpPr>
          <p:cNvPr id="2" name="Rectangle 1">
            <a:extLst>
              <a:ext uri="{FF2B5EF4-FFF2-40B4-BE49-F238E27FC236}">
                <a16:creationId xmlns:a16="http://schemas.microsoft.com/office/drawing/2014/main" id="{A72E7FFC-FAB0-9CB9-63A1-04AC5AF5ED91}"/>
              </a:ext>
            </a:extLst>
          </p:cNvPr>
          <p:cNvSpPr/>
          <p:nvPr/>
        </p:nvSpPr>
        <p:spPr>
          <a:xfrm>
            <a:off x="1" y="587479"/>
            <a:ext cx="5240594" cy="5921476"/>
          </a:xfrm>
          <a:prstGeom prst="rect">
            <a:avLst/>
          </a:prstGeom>
          <a:gradFill flip="none" rotWithShape="1">
            <a:gsLst>
              <a:gs pos="33000">
                <a:srgbClr val="0070C0"/>
              </a:gs>
              <a:gs pos="60000">
                <a:srgbClr val="00B0F0"/>
              </a:gs>
              <a:gs pos="100000">
                <a:srgbClr val="0070C0"/>
              </a:gs>
              <a:gs pos="99000">
                <a:schemeClr val="accent3">
                  <a:lumMod val="30000"/>
                  <a:lumOff val="70000"/>
                </a:schemeClr>
              </a:gs>
            </a:gsLst>
            <a:lin ang="10800000" scaled="0"/>
            <a:tileRect/>
          </a:gra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B65190-40E1-8ADC-DB8B-869EE90E61E8}"/>
              </a:ext>
            </a:extLst>
          </p:cNvPr>
          <p:cNvGrpSpPr/>
          <p:nvPr/>
        </p:nvGrpSpPr>
        <p:grpSpPr>
          <a:xfrm>
            <a:off x="2713702" y="752167"/>
            <a:ext cx="4503175" cy="5518354"/>
            <a:chOff x="2654710" y="422786"/>
            <a:chExt cx="4562168" cy="5847735"/>
          </a:xfrm>
        </p:grpSpPr>
        <p:sp>
          <p:nvSpPr>
            <p:cNvPr id="4" name="Diamond 3">
              <a:extLst>
                <a:ext uri="{FF2B5EF4-FFF2-40B4-BE49-F238E27FC236}">
                  <a16:creationId xmlns:a16="http://schemas.microsoft.com/office/drawing/2014/main" id="{0A38B7AD-02CD-77F1-E3A4-8ADC94ACA838}"/>
                </a:ext>
              </a:extLst>
            </p:cNvPr>
            <p:cNvSpPr>
              <a:spLocks/>
            </p:cNvSpPr>
            <p:nvPr/>
          </p:nvSpPr>
          <p:spPr>
            <a:xfrm>
              <a:off x="2654710" y="422786"/>
              <a:ext cx="4562168" cy="5847735"/>
            </a:xfrm>
            <a:prstGeom prst="diamond">
              <a:avLst/>
            </a:prstGeom>
            <a:noFill/>
            <a:ln w="895350" cap="rnd">
              <a:gradFill flip="none" rotWithShape="1">
                <a:gsLst>
                  <a:gs pos="0">
                    <a:srgbClr val="30A7DE">
                      <a:alpha val="73000"/>
                    </a:srgbClr>
                  </a:gs>
                  <a:gs pos="71757">
                    <a:srgbClr val="30A7DD"/>
                  </a:gs>
                  <a:gs pos="100000">
                    <a:srgbClr val="2FA4DA"/>
                  </a:gs>
                  <a:gs pos="42000">
                    <a:srgbClr val="2EA1D6"/>
                  </a:gs>
                  <a:gs pos="35000">
                    <a:srgbClr val="2C9BCE"/>
                  </a:gs>
                  <a:gs pos="96000">
                    <a:srgbClr val="288EBD"/>
                  </a:gs>
                  <a:gs pos="28000">
                    <a:srgbClr val="1F749B"/>
                  </a:gs>
                  <a:gs pos="46000">
                    <a:schemeClr val="tx2">
                      <a:lumMod val="50000"/>
                      <a:lumOff val="50000"/>
                    </a:schemeClr>
                  </a:gs>
                </a:gsLst>
                <a:lin ang="10800000" scaled="0"/>
                <a:tileRect/>
              </a:gradFill>
              <a:round/>
              <a:extLst>
                <a:ext uri="{C807C97D-BFC1-408E-A445-0C87EB9F89A2}">
                  <ask:lineSketchStyleProps xmlns:ask="http://schemas.microsoft.com/office/drawing/2018/sketchyshapes" sd="1219033472">
                    <a:custGeom>
                      <a:avLst/>
                      <a:gdLst>
                        <a:gd name="connsiteX0" fmla="*/ 0 w 4788310"/>
                        <a:gd name="connsiteY0" fmla="*/ 3028335 h 6056670"/>
                        <a:gd name="connsiteX1" fmla="*/ 2394155 w 4788310"/>
                        <a:gd name="connsiteY1" fmla="*/ 0 h 6056670"/>
                        <a:gd name="connsiteX2" fmla="*/ 4788310 w 4788310"/>
                        <a:gd name="connsiteY2" fmla="*/ 3028335 h 6056670"/>
                        <a:gd name="connsiteX3" fmla="*/ 2394155 w 4788310"/>
                        <a:gd name="connsiteY3" fmla="*/ 6056670 h 6056670"/>
                        <a:gd name="connsiteX4" fmla="*/ 0 w 4788310"/>
                        <a:gd name="connsiteY4" fmla="*/ 3028335 h 605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8310" h="6056670" fill="none" extrusionOk="0">
                          <a:moveTo>
                            <a:pt x="0" y="3028335"/>
                          </a:moveTo>
                          <a:cubicBezTo>
                            <a:pt x="465730" y="2359370"/>
                            <a:pt x="1276923" y="1389294"/>
                            <a:pt x="2394155" y="0"/>
                          </a:cubicBezTo>
                          <a:cubicBezTo>
                            <a:pt x="3634101" y="1427080"/>
                            <a:pt x="3853459" y="1963044"/>
                            <a:pt x="4788310" y="3028335"/>
                          </a:cubicBezTo>
                          <a:cubicBezTo>
                            <a:pt x="3996090" y="3952635"/>
                            <a:pt x="3655903" y="4596879"/>
                            <a:pt x="2394155" y="6056670"/>
                          </a:cubicBezTo>
                          <a:cubicBezTo>
                            <a:pt x="1952337" y="5560030"/>
                            <a:pt x="945143" y="4121701"/>
                            <a:pt x="0" y="3028335"/>
                          </a:cubicBezTo>
                          <a:close/>
                        </a:path>
                        <a:path w="4788310" h="6056670" stroke="0" extrusionOk="0">
                          <a:moveTo>
                            <a:pt x="0" y="3028335"/>
                          </a:moveTo>
                          <a:cubicBezTo>
                            <a:pt x="710339" y="2321144"/>
                            <a:pt x="1971529" y="721635"/>
                            <a:pt x="2394155" y="0"/>
                          </a:cubicBezTo>
                          <a:cubicBezTo>
                            <a:pt x="2590266" y="462322"/>
                            <a:pt x="4495680" y="2521214"/>
                            <a:pt x="4788310" y="3028335"/>
                          </a:cubicBezTo>
                          <a:cubicBezTo>
                            <a:pt x="3956855" y="4297065"/>
                            <a:pt x="2920406" y="5137555"/>
                            <a:pt x="2394155" y="6056670"/>
                          </a:cubicBezTo>
                          <a:cubicBezTo>
                            <a:pt x="1424157" y="4862283"/>
                            <a:pt x="322041" y="3681544"/>
                            <a:pt x="0" y="30283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accent1">
                    <a:lumMod val="75000"/>
                  </a:schemeClr>
                </a:solidFill>
                <a:latin typeface="Abadi" panose="020F0502020204030204" pitchFamily="34" charset="0"/>
              </a:endParaRPr>
            </a:p>
          </p:txBody>
        </p:sp>
        <p:sp>
          <p:nvSpPr>
            <p:cNvPr id="5" name="Diamond 4">
              <a:extLst>
                <a:ext uri="{FF2B5EF4-FFF2-40B4-BE49-F238E27FC236}">
                  <a16:creationId xmlns:a16="http://schemas.microsoft.com/office/drawing/2014/main" id="{A83A47A1-83FD-20ED-5531-15B51D60D60B}"/>
                </a:ext>
              </a:extLst>
            </p:cNvPr>
            <p:cNvSpPr/>
            <p:nvPr/>
          </p:nvSpPr>
          <p:spPr>
            <a:xfrm>
              <a:off x="3132844" y="917512"/>
              <a:ext cx="3576023" cy="4865434"/>
            </a:xfrm>
            <a:prstGeom prst="diamond">
              <a:avLst/>
            </a:prstGeom>
            <a:solidFill>
              <a:schemeClr val="bg1"/>
            </a:solidFill>
            <a:ln w="911225"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2400" dirty="0">
                <a:solidFill>
                  <a:schemeClr val="accent1">
                    <a:lumMod val="75000"/>
                  </a:schemeClr>
                </a:solidFill>
              </a:endParaRPr>
            </a:p>
          </p:txBody>
        </p:sp>
      </p:grpSp>
      <p:sp>
        <p:nvSpPr>
          <p:cNvPr id="14" name="TextBox 13">
            <a:extLst>
              <a:ext uri="{FF2B5EF4-FFF2-40B4-BE49-F238E27FC236}">
                <a16:creationId xmlns:a16="http://schemas.microsoft.com/office/drawing/2014/main" id="{0AAF5CDF-1001-ACCF-9E6F-4D6E87FF0C94}"/>
              </a:ext>
            </a:extLst>
          </p:cNvPr>
          <p:cNvSpPr txBox="1"/>
          <p:nvPr/>
        </p:nvSpPr>
        <p:spPr>
          <a:xfrm>
            <a:off x="3431458" y="2684206"/>
            <a:ext cx="3038168" cy="1200329"/>
          </a:xfrm>
          <a:prstGeom prst="rect">
            <a:avLst/>
          </a:prstGeom>
          <a:noFill/>
        </p:spPr>
        <p:txBody>
          <a:bodyPr wrap="square" rtlCol="0">
            <a:spAutoFit/>
          </a:bodyPr>
          <a:lstStyle/>
          <a:p>
            <a:pPr algn="ctr"/>
            <a:r>
              <a:rPr lang="ar-EG" sz="3600" b="1" dirty="0">
                <a:solidFill>
                  <a:schemeClr val="accent1">
                    <a:lumMod val="75000"/>
                  </a:schemeClr>
                </a:solidFill>
              </a:rPr>
              <a:t>مراحل العمل علي </a:t>
            </a:r>
            <a:endParaRPr lang="en-US" sz="3600" b="1" dirty="0">
              <a:solidFill>
                <a:schemeClr val="accent1">
                  <a:lumMod val="75000"/>
                </a:schemeClr>
              </a:solidFill>
            </a:endParaRPr>
          </a:p>
          <a:p>
            <a:pPr algn="ctr"/>
            <a:r>
              <a:rPr lang="en-US" sz="3600" b="1" dirty="0">
                <a:solidFill>
                  <a:schemeClr val="accent1">
                    <a:lumMod val="75000"/>
                  </a:schemeClr>
                </a:solidFill>
              </a:rPr>
              <a:t>Power BI</a:t>
            </a:r>
          </a:p>
        </p:txBody>
      </p:sp>
    </p:spTree>
    <p:extLst>
      <p:ext uri="{BB962C8B-B14F-4D97-AF65-F5344CB8AC3E}">
        <p14:creationId xmlns:p14="http://schemas.microsoft.com/office/powerpoint/2010/main" val="2109217601"/>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1250"/>
                                  </p:stCondLst>
                                  <p:childTnLst>
                                    <p:animMotion origin="layout" path="M 2.5E-6 1.48148E-6 L 0.15403 -0.00046 " pathEditMode="relative" rAng="0" ptsTypes="AA">
                                      <p:cBhvr>
                                        <p:cTn id="6" dur="2000" fill="hold"/>
                                        <p:tgtEl>
                                          <p:spTgt spid="39"/>
                                        </p:tgtEl>
                                        <p:attrNameLst>
                                          <p:attrName>ppt_x</p:attrName>
                                          <p:attrName>ppt_y</p:attrName>
                                        </p:attrNameLst>
                                      </p:cBhvr>
                                      <p:rCtr x="7695" y="-23"/>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70833E-6 -3.7037E-6 L 0.153 0.0044 " pathEditMode="relative" rAng="0" ptsTypes="AA">
                                      <p:cBhvr>
                                        <p:cTn id="10" dur="2000" fill="hold"/>
                                        <p:tgtEl>
                                          <p:spTgt spid="54"/>
                                        </p:tgtEl>
                                        <p:attrNameLst>
                                          <p:attrName>ppt_x</p:attrName>
                                          <p:attrName>ppt_y</p:attrName>
                                        </p:attrNameLst>
                                      </p:cBhvr>
                                      <p:rCtr x="7643" y="208"/>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2.96296E-6 L 0.16342 -0.00371 " pathEditMode="relative" rAng="0" ptsTypes="AA">
                                      <p:cBhvr>
                                        <p:cTn id="14" dur="2000" fill="hold"/>
                                        <p:tgtEl>
                                          <p:spTgt spid="46"/>
                                        </p:tgtEl>
                                        <p:attrNameLst>
                                          <p:attrName>ppt_x</p:attrName>
                                          <p:attrName>ppt_y</p:attrName>
                                        </p:attrNameLst>
                                      </p:cBhvr>
                                      <p:rCtr x="8164" y="-185"/>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3.95833E-6 3.33333E-6 L 0.19127 0.00139 " pathEditMode="relative" rAng="0" ptsTypes="AA">
                                      <p:cBhvr>
                                        <p:cTn id="18" dur="2000" fill="hold"/>
                                        <p:tgtEl>
                                          <p:spTgt spid="43"/>
                                        </p:tgtEl>
                                        <p:attrNameLst>
                                          <p:attrName>ppt_x</p:attrName>
                                          <p:attrName>ppt_y</p:attrName>
                                        </p:attrNameLst>
                                      </p:cBhvr>
                                      <p:rCtr x="9557" y="69"/>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3.33333E-6 3.7037E-7 L 0.16289 -0.00232 " pathEditMode="relative" rAng="0" ptsTypes="AA">
                                      <p:cBhvr>
                                        <p:cTn id="22" dur="2000" fill="hold"/>
                                        <p:tgtEl>
                                          <p:spTgt spid="52"/>
                                        </p:tgtEl>
                                        <p:attrNameLst>
                                          <p:attrName>ppt_x</p:attrName>
                                          <p:attrName>ppt_y</p:attrName>
                                        </p:attrNameLst>
                                      </p:cBhvr>
                                      <p:rCtr x="813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TotalTime>
  <Words>196</Words>
  <Application>Microsoft Office PowerPoint</Application>
  <PresentationFormat>Widescreen</PresentationFormat>
  <Paragraphs>27</Paragraphs>
  <Slides>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Abadi</vt:lpstr>
      <vt:lpstr>ADLaM Display</vt:lpstr>
      <vt:lpstr>Aptos</vt:lpstr>
      <vt:lpstr>Aptos Display</vt:lpstr>
      <vt:lpstr>Arial</vt:lpstr>
      <vt:lpstr>Calibri</vt:lpstr>
      <vt:lpstr>Symbol</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Abuelhassan Mohamedabdelrehem</dc:creator>
  <cp:lastModifiedBy>Abuelhassan Mohamedabdelrehem</cp:lastModifiedBy>
  <cp:revision>2</cp:revision>
  <dcterms:created xsi:type="dcterms:W3CDTF">2024-11-29T14:46:37Z</dcterms:created>
  <dcterms:modified xsi:type="dcterms:W3CDTF">2024-11-29T21:04:11Z</dcterms:modified>
</cp:coreProperties>
</file>